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2"/>
  </p:notesMasterIdLst>
  <p:sldIdLst>
    <p:sldId id="1864" r:id="rId5"/>
    <p:sldId id="1846" r:id="rId6"/>
    <p:sldId id="1870" r:id="rId7"/>
    <p:sldId id="1871" r:id="rId8"/>
    <p:sldId id="1872" r:id="rId9"/>
    <p:sldId id="1876" r:id="rId10"/>
    <p:sldId id="1848" r:id="rId11"/>
    <p:sldId id="1868" r:id="rId12"/>
    <p:sldId id="1852" r:id="rId13"/>
    <p:sldId id="1873" r:id="rId14"/>
    <p:sldId id="1875" r:id="rId15"/>
    <p:sldId id="1874" r:id="rId16"/>
    <p:sldId id="1849" r:id="rId17"/>
    <p:sldId id="1865" r:id="rId18"/>
    <p:sldId id="1878" r:id="rId19"/>
    <p:sldId id="1858" r:id="rId20"/>
    <p:sldId id="1877" r:id="rId2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07A06F-DE31-4B1C-964E-0549CA2C525D}" v="17" dt="2023-04-07T03:25:04.7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724" autoAdjust="0"/>
  </p:normalViewPr>
  <p:slideViewPr>
    <p:cSldViewPr snapToGrid="0">
      <p:cViewPr varScale="1">
        <p:scale>
          <a:sx n="82" d="100"/>
          <a:sy n="82" d="100"/>
        </p:scale>
        <p:origin x="710" y="7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tmp"/></Relationships>
</file>

<file path=ppt/slides/_rels/slide10.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9.tmp"/></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mp"/><Relationship Id="rId1" Type="http://schemas.openxmlformats.org/officeDocument/2006/relationships/slideLayout" Target="../slideLayouts/slideLayout4.xml"/><Relationship Id="rId4" Type="http://schemas.openxmlformats.org/officeDocument/2006/relationships/image" Target="../media/image22.tmp"/></Relationships>
</file>

<file path=ppt/slides/_rels/slide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6543025" y="0"/>
            <a:ext cx="6220101" cy="1325563"/>
          </a:xfrm>
        </p:spPr>
        <p:txBody>
          <a:bodyPr anchor="ctr">
            <a:noAutofit/>
          </a:bodyPr>
          <a:lstStyle/>
          <a:p>
            <a:r>
              <a:rPr lang="en-US" altLang="en-US" dirty="0">
                <a:solidFill>
                  <a:schemeClr val="accent2"/>
                </a:solidFill>
              </a:rPr>
              <a:t>AI in Sports</a:t>
            </a:r>
          </a:p>
        </p:txBody>
      </p:sp>
      <p:pic>
        <p:nvPicPr>
          <p:cNvPr id="6" name="Picture 5">
            <a:extLst>
              <a:ext uri="{FF2B5EF4-FFF2-40B4-BE49-F238E27FC236}">
                <a16:creationId xmlns:a16="http://schemas.microsoft.com/office/drawing/2014/main" id="{3754FCF8-B021-7359-FADB-6AA51FA2FCF9}"/>
              </a:ext>
            </a:extLst>
          </p:cNvPr>
          <p:cNvPicPr>
            <a:picLocks noChangeAspect="1"/>
          </p:cNvPicPr>
          <p:nvPr/>
        </p:nvPicPr>
        <p:blipFill>
          <a:blip r:embed="rId3"/>
          <a:stretch>
            <a:fillRect/>
          </a:stretch>
        </p:blipFill>
        <p:spPr>
          <a:xfrm>
            <a:off x="6050276" y="3425189"/>
            <a:ext cx="91448" cy="7621"/>
          </a:xfrm>
          <a:prstGeom prst="rect">
            <a:avLst/>
          </a:prstGeom>
        </p:spPr>
      </p:pic>
      <p:pic>
        <p:nvPicPr>
          <p:cNvPr id="8" name="Picture 7">
            <a:extLst>
              <a:ext uri="{FF2B5EF4-FFF2-40B4-BE49-F238E27FC236}">
                <a16:creationId xmlns:a16="http://schemas.microsoft.com/office/drawing/2014/main" id="{36208D79-5F40-ACB0-B7C1-679C5938B6B0}"/>
              </a:ext>
            </a:extLst>
          </p:cNvPr>
          <p:cNvPicPr>
            <a:picLocks noChangeAspect="1"/>
          </p:cNvPicPr>
          <p:nvPr/>
        </p:nvPicPr>
        <p:blipFill>
          <a:blip r:embed="rId4"/>
          <a:stretch>
            <a:fillRect/>
          </a:stretch>
        </p:blipFill>
        <p:spPr>
          <a:xfrm>
            <a:off x="5486243" y="1668143"/>
            <a:ext cx="5418290" cy="3932261"/>
          </a:xfrm>
          <a:prstGeom prst="rect">
            <a:avLst/>
          </a:prstGeom>
          <a:ln>
            <a:noFill/>
          </a:ln>
          <a:effectLst>
            <a:softEdge rad="112500"/>
          </a:effectLst>
        </p:spPr>
      </p:pic>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8122C-F3C4-94BC-0C14-B7D933DAAD5E}"/>
              </a:ext>
            </a:extLst>
          </p:cNvPr>
          <p:cNvSpPr>
            <a:spLocks noGrp="1"/>
          </p:cNvSpPr>
          <p:nvPr>
            <p:ph type="title"/>
          </p:nvPr>
        </p:nvSpPr>
        <p:spPr>
          <a:xfrm>
            <a:off x="528320" y="604201"/>
            <a:ext cx="6477000" cy="1189038"/>
          </a:xfrm>
        </p:spPr>
        <p:txBody>
          <a:bodyPr/>
          <a:lstStyle/>
          <a:p>
            <a:r>
              <a:rPr lang="en-US" dirty="0">
                <a:solidFill>
                  <a:schemeClr val="accent2"/>
                </a:solidFill>
              </a:rPr>
              <a:t>How does it work</a:t>
            </a:r>
            <a:endParaRPr lang="en-IN" dirty="0">
              <a:solidFill>
                <a:schemeClr val="accent2"/>
              </a:solidFill>
            </a:endParaRPr>
          </a:p>
        </p:txBody>
      </p:sp>
      <p:sp>
        <p:nvSpPr>
          <p:cNvPr id="3" name="Text Placeholder 2">
            <a:extLst>
              <a:ext uri="{FF2B5EF4-FFF2-40B4-BE49-F238E27FC236}">
                <a16:creationId xmlns:a16="http://schemas.microsoft.com/office/drawing/2014/main" id="{1FC9C1FA-8C3E-DF3E-F78A-7A395B6719EB}"/>
              </a:ext>
            </a:extLst>
          </p:cNvPr>
          <p:cNvSpPr>
            <a:spLocks noGrp="1"/>
          </p:cNvSpPr>
          <p:nvPr>
            <p:ph type="body" sz="quarter" idx="11"/>
          </p:nvPr>
        </p:nvSpPr>
        <p:spPr>
          <a:xfrm>
            <a:off x="436880" y="1904999"/>
            <a:ext cx="6477000" cy="1524000"/>
          </a:xfrm>
        </p:spPr>
        <p:txBody>
          <a:bodyPr/>
          <a:lstStyle/>
          <a:p>
            <a:r>
              <a:rPr lang="en-US" b="0" dirty="0">
                <a:latin typeface="Times New Roman" panose="02020603050405020304" pitchFamily="18" charset="0"/>
                <a:cs typeface="Times New Roman" panose="02020603050405020304" pitchFamily="18" charset="0"/>
              </a:rPr>
              <a:t>Human Pose Estimation works by analyzing video footage and identifying key points on the human body, such as joints and limbs. These points are then used to create a 3D model of the body's movements. This allows coaches and athletes to analyze and improve performance in real-time. </a:t>
            </a:r>
            <a:endParaRPr lang="en-IN" b="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267DD00-BAD3-552C-F6EF-0BF96D8B73D7}"/>
              </a:ext>
            </a:extLst>
          </p:cNvPr>
          <p:cNvPicPr>
            <a:picLocks noChangeAspect="1"/>
          </p:cNvPicPr>
          <p:nvPr/>
        </p:nvPicPr>
        <p:blipFill>
          <a:blip r:embed="rId2"/>
          <a:stretch>
            <a:fillRect/>
          </a:stretch>
        </p:blipFill>
        <p:spPr>
          <a:xfrm>
            <a:off x="528320" y="3792047"/>
            <a:ext cx="5334000" cy="2639233"/>
          </a:xfrm>
          <a:prstGeom prst="rect">
            <a:avLst/>
          </a:prstGeom>
          <a:ln>
            <a:noFill/>
          </a:ln>
          <a:effectLst>
            <a:softEdge rad="112500"/>
          </a:effectLst>
        </p:spPr>
      </p:pic>
    </p:spTree>
    <p:extLst>
      <p:ext uri="{BB962C8B-B14F-4D97-AF65-F5344CB8AC3E}">
        <p14:creationId xmlns:p14="http://schemas.microsoft.com/office/powerpoint/2010/main" val="360140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148355-E9EB-D082-9326-E4C9FFFD73EF}"/>
              </a:ext>
            </a:extLst>
          </p:cNvPr>
          <p:cNvSpPr txBox="1"/>
          <p:nvPr/>
        </p:nvSpPr>
        <p:spPr>
          <a:xfrm>
            <a:off x="479266" y="4063482"/>
            <a:ext cx="4742973" cy="2031325"/>
          </a:xfrm>
          <a:prstGeom prst="rect">
            <a:avLst/>
          </a:prstGeom>
          <a:noFill/>
        </p:spPr>
        <p:txBody>
          <a:bodyPr wrap="square" rtlCol="0">
            <a:spAutoFit/>
          </a:bodyPr>
          <a:lstStyle/>
          <a:p>
            <a:pPr algn="just"/>
            <a:r>
              <a:rPr lang="en-IN" sz="1800" spc="10" dirty="0">
                <a:solidFill>
                  <a:srgbClr val="323F4E"/>
                </a:solidFill>
                <a:effectLst/>
                <a:latin typeface="Times New Roman" panose="02020603050405020304" pitchFamily="18" charset="0"/>
                <a:ea typeface="Times New Roman" panose="02020603050405020304" pitchFamily="18" charset="0"/>
              </a:rPr>
              <a:t>Broadcasting: Human pose estimation can also be used in sports broadcasting to enhance the viewing experience. By tracking the movements of athletes, broadcasters can create virtual replays and visualizations that provide viewers with a better understanding of the action.</a:t>
            </a: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sp>
        <p:nvSpPr>
          <p:cNvPr id="5" name="TextBox 4">
            <a:extLst>
              <a:ext uri="{FF2B5EF4-FFF2-40B4-BE49-F238E27FC236}">
                <a16:creationId xmlns:a16="http://schemas.microsoft.com/office/drawing/2014/main" id="{CDB533E2-C020-E1A8-B30F-30B4C48B519A}"/>
              </a:ext>
            </a:extLst>
          </p:cNvPr>
          <p:cNvSpPr txBox="1"/>
          <p:nvPr/>
        </p:nvSpPr>
        <p:spPr>
          <a:xfrm>
            <a:off x="524985" y="1778855"/>
            <a:ext cx="4651534" cy="2031325"/>
          </a:xfrm>
          <a:prstGeom prst="rect">
            <a:avLst/>
          </a:prstGeom>
          <a:noFill/>
        </p:spPr>
        <p:txBody>
          <a:bodyPr wrap="square" rtlCol="0">
            <a:spAutoFit/>
          </a:bodyPr>
          <a:lstStyle/>
          <a:p>
            <a:pPr algn="just"/>
            <a:r>
              <a:rPr lang="en-IN" sz="1800" b="0" spc="10" dirty="0">
                <a:solidFill>
                  <a:srgbClr val="323F4E"/>
                </a:solidFill>
                <a:effectLst/>
                <a:latin typeface="Times New Roman" panose="02020603050405020304" pitchFamily="18" charset="0"/>
                <a:ea typeface="Times New Roman" panose="02020603050405020304" pitchFamily="18" charset="0"/>
              </a:rPr>
              <a:t>Performance analysis: Human pose estimation can be used to track the movements of athletes during a game or training session. This information can be used to </a:t>
            </a:r>
            <a:r>
              <a:rPr lang="en-IN" sz="1800" b="0" spc="10" dirty="0" err="1">
                <a:solidFill>
                  <a:srgbClr val="323F4E"/>
                </a:solidFill>
                <a:effectLst/>
                <a:latin typeface="Times New Roman" panose="02020603050405020304" pitchFamily="18" charset="0"/>
                <a:ea typeface="Times New Roman" panose="02020603050405020304" pitchFamily="18" charset="0"/>
              </a:rPr>
              <a:t>analyze</a:t>
            </a:r>
            <a:r>
              <a:rPr lang="en-IN" sz="1800" b="0" spc="10" dirty="0">
                <a:solidFill>
                  <a:srgbClr val="323F4E"/>
                </a:solidFill>
                <a:effectLst/>
                <a:latin typeface="Times New Roman" panose="02020603050405020304" pitchFamily="18" charset="0"/>
                <a:ea typeface="Times New Roman" panose="02020603050405020304" pitchFamily="18" charset="0"/>
              </a:rPr>
              <a:t> their performance, identify areas for improvement, and provide feedback.</a:t>
            </a:r>
            <a:endParaRPr lang="en-IN" sz="1800" b="0" dirty="0">
              <a:effectLst/>
              <a:latin typeface="Times New Roman" panose="02020603050405020304" pitchFamily="18" charset="0"/>
              <a:ea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717E01C1-F355-6B26-FA4E-A543061036DB}"/>
              </a:ext>
            </a:extLst>
          </p:cNvPr>
          <p:cNvPicPr>
            <a:picLocks noChangeAspect="1"/>
          </p:cNvPicPr>
          <p:nvPr/>
        </p:nvPicPr>
        <p:blipFill>
          <a:blip r:embed="rId2"/>
          <a:stretch>
            <a:fillRect/>
          </a:stretch>
        </p:blipFill>
        <p:spPr>
          <a:xfrm>
            <a:off x="6177398" y="1903445"/>
            <a:ext cx="5013027" cy="3465794"/>
          </a:xfrm>
          <a:prstGeom prst="rect">
            <a:avLst/>
          </a:prstGeom>
          <a:ln>
            <a:noFill/>
          </a:ln>
          <a:effectLst>
            <a:outerShdw blurRad="190500" algn="tl" rotWithShape="0">
              <a:srgbClr val="000000">
                <a:alpha val="70000"/>
              </a:srgbClr>
            </a:outerShdw>
          </a:effectLst>
        </p:spPr>
      </p:pic>
      <p:sp>
        <p:nvSpPr>
          <p:cNvPr id="2" name="Title 1">
            <a:extLst>
              <a:ext uri="{FF2B5EF4-FFF2-40B4-BE49-F238E27FC236}">
                <a16:creationId xmlns:a16="http://schemas.microsoft.com/office/drawing/2014/main" id="{57F721E4-6711-D4C7-266F-3BC5D475B94A}"/>
              </a:ext>
            </a:extLst>
          </p:cNvPr>
          <p:cNvSpPr>
            <a:spLocks noGrp="1"/>
          </p:cNvSpPr>
          <p:nvPr>
            <p:ph type="title"/>
          </p:nvPr>
        </p:nvSpPr>
        <p:spPr>
          <a:xfrm>
            <a:off x="2475204" y="126605"/>
            <a:ext cx="6477000" cy="1231106"/>
          </a:xfrm>
        </p:spPr>
        <p:txBody>
          <a:bodyPr/>
          <a:lstStyle/>
          <a:p>
            <a:r>
              <a:rPr lang="en-IN" dirty="0">
                <a:solidFill>
                  <a:schemeClr val="accent2"/>
                </a:solidFill>
              </a:rPr>
              <a:t>Application of Human Pose Estimation in Sports</a:t>
            </a:r>
          </a:p>
        </p:txBody>
      </p:sp>
    </p:spTree>
    <p:extLst>
      <p:ext uri="{BB962C8B-B14F-4D97-AF65-F5344CB8AC3E}">
        <p14:creationId xmlns:p14="http://schemas.microsoft.com/office/powerpoint/2010/main" val="3744775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02C4BD-2652-B700-9D56-AF727F388358}"/>
              </a:ext>
            </a:extLst>
          </p:cNvPr>
          <p:cNvSpPr>
            <a:spLocks noGrp="1"/>
          </p:cNvSpPr>
          <p:nvPr>
            <p:ph type="body" sz="quarter" idx="11"/>
          </p:nvPr>
        </p:nvSpPr>
        <p:spPr>
          <a:xfrm>
            <a:off x="5199742" y="1205205"/>
            <a:ext cx="6477000" cy="1524000"/>
          </a:xfrm>
        </p:spPr>
        <p:txBody>
          <a:bodyPr/>
          <a:lstStyle/>
          <a:p>
            <a:pPr algn="just"/>
            <a:r>
              <a:rPr lang="en-IN" sz="1600" b="0" spc="10" dirty="0">
                <a:solidFill>
                  <a:srgbClr val="323F4E"/>
                </a:solidFill>
                <a:effectLst/>
                <a:latin typeface="Times New Roman" panose="02020603050405020304" pitchFamily="18" charset="0"/>
                <a:ea typeface="Times New Roman" panose="02020603050405020304" pitchFamily="18" charset="0"/>
              </a:rPr>
              <a:t>Virtual coaching: Human pose estimation can be used to create virtual coaching systems that provide real-time feedback to athletes. By </a:t>
            </a:r>
            <a:r>
              <a:rPr lang="en-IN" sz="1600" b="0" spc="10" dirty="0" err="1">
                <a:solidFill>
                  <a:srgbClr val="323F4E"/>
                </a:solidFill>
                <a:effectLst/>
                <a:latin typeface="Times New Roman" panose="02020603050405020304" pitchFamily="18" charset="0"/>
                <a:ea typeface="Times New Roman" panose="02020603050405020304" pitchFamily="18" charset="0"/>
              </a:rPr>
              <a:t>analyzing</a:t>
            </a:r>
            <a:r>
              <a:rPr lang="en-IN" sz="1600" b="0" spc="10" dirty="0">
                <a:solidFill>
                  <a:srgbClr val="323F4E"/>
                </a:solidFill>
                <a:effectLst/>
                <a:latin typeface="Times New Roman" panose="02020603050405020304" pitchFamily="18" charset="0"/>
                <a:ea typeface="Times New Roman" panose="02020603050405020304" pitchFamily="18" charset="0"/>
              </a:rPr>
              <a:t> their movements and comparing them to ideal or correct form, these systems can help athletes improve their technique and avoid injury.</a:t>
            </a:r>
            <a:endParaRPr lang="en-IN" sz="1600" b="0" dirty="0">
              <a:effectLst/>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1D62441A-AD7E-6BF5-48A7-EDC2265A6A86}"/>
              </a:ext>
            </a:extLst>
          </p:cNvPr>
          <p:cNvSpPr txBox="1"/>
          <p:nvPr/>
        </p:nvSpPr>
        <p:spPr>
          <a:xfrm>
            <a:off x="5199742" y="3998167"/>
            <a:ext cx="6477000" cy="1354217"/>
          </a:xfrm>
          <a:prstGeom prst="rect">
            <a:avLst/>
          </a:prstGeom>
          <a:noFill/>
        </p:spPr>
        <p:txBody>
          <a:bodyPr wrap="square" rtlCol="0">
            <a:spAutoFit/>
          </a:bodyPr>
          <a:lstStyle/>
          <a:p>
            <a:pPr algn="just"/>
            <a:r>
              <a:rPr lang="en-IN" sz="1600" spc="10" dirty="0">
                <a:solidFill>
                  <a:srgbClr val="323F4E"/>
                </a:solidFill>
                <a:effectLst/>
                <a:latin typeface="Times New Roman" panose="02020603050405020304" pitchFamily="18" charset="0"/>
                <a:ea typeface="Times New Roman" panose="02020603050405020304" pitchFamily="18" charset="0"/>
              </a:rPr>
              <a:t>Injury prevention: Human pose estimation can also be used to monitor athletes for signs of fatigue or injury. By tracking changes in their posture or movement patterns, coaches and trainers can identify potential issues early and take steps to prevent injuries.</a:t>
            </a: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773052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normAutofit fontScale="90000"/>
          </a:bodyPr>
          <a:lstStyle/>
          <a:p>
            <a:r>
              <a:rPr lang="en-US" dirty="0">
                <a:solidFill>
                  <a:schemeClr val="accent2"/>
                </a:solidFill>
              </a:rPr>
              <a:t>Challenges involved in AI in Sports</a:t>
            </a:r>
            <a:br>
              <a:rPr lang="en-US" dirty="0"/>
            </a:br>
            <a:br>
              <a:rPr lang="en-US" dirty="0"/>
            </a:br>
            <a:endParaRPr lang="en-US" dirty="0"/>
          </a:p>
        </p:txBody>
      </p:sp>
      <p:sp>
        <p:nvSpPr>
          <p:cNvPr id="2" name="TextBox 1">
            <a:extLst>
              <a:ext uri="{FF2B5EF4-FFF2-40B4-BE49-F238E27FC236}">
                <a16:creationId xmlns:a16="http://schemas.microsoft.com/office/drawing/2014/main" id="{83D0D280-4627-6895-1602-1DF855B761B1}"/>
              </a:ext>
            </a:extLst>
          </p:cNvPr>
          <p:cNvSpPr txBox="1"/>
          <p:nvPr/>
        </p:nvSpPr>
        <p:spPr>
          <a:xfrm>
            <a:off x="5199742" y="2417645"/>
            <a:ext cx="6297023" cy="1600438"/>
          </a:xfrm>
          <a:prstGeom prst="rect">
            <a:avLst/>
          </a:prstGeom>
          <a:noFill/>
        </p:spPr>
        <p:txBody>
          <a:bodyPr wrap="square" rtlCol="0">
            <a:spAutoFit/>
          </a:bodyPr>
          <a:lstStyle/>
          <a:p>
            <a:r>
              <a:rPr lang="en-IN" sz="1600" b="0" dirty="0">
                <a:solidFill>
                  <a:srgbClr val="000000"/>
                </a:solidFill>
                <a:effectLst/>
                <a:latin typeface="Times New Roman" panose="02020603050405020304" pitchFamily="18" charset="0"/>
                <a:ea typeface="Times New Roman" panose="02020603050405020304" pitchFamily="18" charset="0"/>
              </a:rPr>
              <a:t>Data collection: AI models rely on high-quality data to provide accurate predictions and insights. In sports, collecting relevant data can be challenging due to the complexity of the game and the variability of the data. Data collection requires an appropriate infrastructure to collect, store, and manage the data.</a:t>
            </a:r>
            <a:endParaRPr lang="en-IN" sz="1600" b="0" dirty="0">
              <a:effectLst/>
              <a:latin typeface="Times New Roman" panose="02020603050405020304" pitchFamily="18" charset="0"/>
              <a:ea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78391A58-A3B8-67E8-3DC3-E4A8435986C7}"/>
              </a:ext>
            </a:extLst>
          </p:cNvPr>
          <p:cNvSpPr txBox="1"/>
          <p:nvPr/>
        </p:nvSpPr>
        <p:spPr>
          <a:xfrm>
            <a:off x="5199742" y="4456612"/>
            <a:ext cx="5775960" cy="1354217"/>
          </a:xfrm>
          <a:prstGeom prst="rect">
            <a:avLst/>
          </a:prstGeom>
          <a:noFill/>
        </p:spPr>
        <p:txBody>
          <a:bodyPr wrap="square" rtlCol="0">
            <a:spAutoFit/>
          </a:bodyPr>
          <a:lstStyle/>
          <a:p>
            <a:r>
              <a:rPr lang="en-IN" sz="1600" dirty="0">
                <a:solidFill>
                  <a:srgbClr val="000000"/>
                </a:solidFill>
                <a:effectLst/>
                <a:latin typeface="Times New Roman" panose="02020603050405020304" pitchFamily="18" charset="0"/>
                <a:ea typeface="Times New Roman" panose="02020603050405020304" pitchFamily="18" charset="0"/>
              </a:rPr>
              <a:t>Data privacy: With the increasing use of wearable technology and other sensors, there is a risk of sensitive information being compromised. Ensuring the privacy of athletes' data is crucial, and any breach could have serious consequences.</a:t>
            </a: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29E0A2-7F41-636F-F87B-F6287FAAE6A9}"/>
              </a:ext>
            </a:extLst>
          </p:cNvPr>
          <p:cNvSpPr txBox="1"/>
          <p:nvPr/>
        </p:nvSpPr>
        <p:spPr>
          <a:xfrm>
            <a:off x="767131" y="1299288"/>
            <a:ext cx="5775960" cy="1846659"/>
          </a:xfrm>
          <a:prstGeom prst="rect">
            <a:avLst/>
          </a:prstGeom>
          <a:noFill/>
        </p:spPr>
        <p:txBody>
          <a:bodyPr wrap="square" rtlCol="0">
            <a:spAutoFit/>
          </a:bodyPr>
          <a:lstStyle/>
          <a:p>
            <a:r>
              <a:rPr lang="en-IN" sz="1600" dirty="0">
                <a:solidFill>
                  <a:srgbClr val="000000"/>
                </a:solidFill>
                <a:effectLst/>
                <a:latin typeface="Times New Roman" panose="02020603050405020304" pitchFamily="18" charset="0"/>
                <a:ea typeface="Times New Roman" panose="02020603050405020304" pitchFamily="18" charset="0"/>
              </a:rPr>
              <a:t>Bias: AI models are only as good as the data they are trained on. If the data used to train an AI model is biased, the model will also be biased. This can lead to inaccurate predictions or unfair treatment of certain athletes. For example, if the data used to train an AI model only includes male athletes, the model may not be able to accurately predict the performance of female athletes.</a:t>
            </a:r>
            <a:endParaRPr lang="en-IN" sz="1600" dirty="0">
              <a:effectLst/>
              <a:latin typeface="Times New Roman" panose="02020603050405020304" pitchFamily="18" charset="0"/>
              <a:ea typeface="Times New Roman" panose="02020603050405020304" pitchFamily="18" charset="0"/>
            </a:endParaRPr>
          </a:p>
          <a:p>
            <a:endParaRPr lang="en-IN" dirty="0"/>
          </a:p>
        </p:txBody>
      </p:sp>
      <p:sp>
        <p:nvSpPr>
          <p:cNvPr id="2" name="TextBox 1">
            <a:extLst>
              <a:ext uri="{FF2B5EF4-FFF2-40B4-BE49-F238E27FC236}">
                <a16:creationId xmlns:a16="http://schemas.microsoft.com/office/drawing/2014/main" id="{BD6CB413-7BB1-4C06-93E5-319FEAB12DCB}"/>
              </a:ext>
            </a:extLst>
          </p:cNvPr>
          <p:cNvSpPr txBox="1"/>
          <p:nvPr/>
        </p:nvSpPr>
        <p:spPr>
          <a:xfrm>
            <a:off x="767131" y="3839154"/>
            <a:ext cx="5593080" cy="1846659"/>
          </a:xfrm>
          <a:prstGeom prst="rect">
            <a:avLst/>
          </a:prstGeom>
          <a:noFill/>
        </p:spPr>
        <p:txBody>
          <a:bodyPr wrap="square" rtlCol="0">
            <a:spAutoFit/>
          </a:bodyPr>
          <a:lstStyle/>
          <a:p>
            <a:pPr algn="just"/>
            <a:r>
              <a:rPr lang="en-IN" sz="1600" dirty="0">
                <a:solidFill>
                  <a:srgbClr val="000000"/>
                </a:solidFill>
                <a:effectLst/>
                <a:latin typeface="Times New Roman" panose="02020603050405020304" pitchFamily="18" charset="0"/>
                <a:ea typeface="Times New Roman" panose="02020603050405020304" pitchFamily="18" charset="0"/>
              </a:rPr>
              <a:t>Implementation costs: The implementation of AI technology in sports can be expensive, making it challenging for smaller teams or organizations to adopt it. The costs associated with data collection, infrastructure, and software can be significant, and many organizations may not have the necessary resources to invest in AI technology.</a:t>
            </a:r>
            <a:endParaRPr lang="en-IN" sz="16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43066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EDF9-070C-D4FE-41D9-240DC0CD1552}"/>
              </a:ext>
            </a:extLst>
          </p:cNvPr>
          <p:cNvSpPr>
            <a:spLocks noGrp="1"/>
          </p:cNvSpPr>
          <p:nvPr>
            <p:ph type="title"/>
          </p:nvPr>
        </p:nvSpPr>
        <p:spPr>
          <a:xfrm>
            <a:off x="5031462" y="638839"/>
            <a:ext cx="6220101" cy="1325563"/>
          </a:xfrm>
        </p:spPr>
        <p:txBody>
          <a:bodyPr/>
          <a:lstStyle/>
          <a:p>
            <a:r>
              <a:rPr lang="en-IN" dirty="0">
                <a:solidFill>
                  <a:schemeClr val="accent2"/>
                </a:solidFill>
                <a:latin typeface="Times New Roman" panose="02020603050405020304" pitchFamily="18" charset="0"/>
                <a:cs typeface="Times New Roman" panose="02020603050405020304" pitchFamily="18" charset="0"/>
              </a:rPr>
              <a:t>Future of AI in Sports</a:t>
            </a:r>
          </a:p>
        </p:txBody>
      </p:sp>
      <p:sp>
        <p:nvSpPr>
          <p:cNvPr id="4" name="TextBox 3">
            <a:extLst>
              <a:ext uri="{FF2B5EF4-FFF2-40B4-BE49-F238E27FC236}">
                <a16:creationId xmlns:a16="http://schemas.microsoft.com/office/drawing/2014/main" id="{0808554A-921D-3F59-F6EF-64086968FB52}"/>
              </a:ext>
            </a:extLst>
          </p:cNvPr>
          <p:cNvSpPr txBox="1"/>
          <p:nvPr/>
        </p:nvSpPr>
        <p:spPr>
          <a:xfrm>
            <a:off x="5031463" y="2104361"/>
            <a:ext cx="6220101" cy="3139321"/>
          </a:xfrm>
          <a:prstGeom prst="rect">
            <a:avLst/>
          </a:prstGeom>
          <a:noFill/>
        </p:spPr>
        <p:txBody>
          <a:bodyPr wrap="square" rtlCol="0">
            <a:spAutoFit/>
          </a:bodyPr>
          <a:lstStyle/>
          <a:p>
            <a:r>
              <a:rPr lang="en-US" b="0" i="0" dirty="0">
                <a:solidFill>
                  <a:schemeClr val="bg1"/>
                </a:solidFill>
                <a:effectLst/>
                <a:latin typeface="Times New Roman" panose="02020603050405020304" pitchFamily="18" charset="0"/>
                <a:cs typeface="Times New Roman" panose="02020603050405020304" pitchFamily="18" charset="0"/>
              </a:rPr>
              <a:t>The future of AI in sports is promising, with the potential to transform athlete training, performance analysis, and fan engagement. AI-powered sensors and wearables can provide real-time data on athlete performance, helping coaches and trainers make informed decisions. AI algorithms can also analyze vast amounts of video footage to identify patterns and insights that can improve strategy and tactics. AI-powered chatbots and personalized recommendations can enhance fan engagement and provide a more immersive experience. As AI technology continues to evolve, it is likely that its impact on sports will only continue to grow</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8032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182667"/>
            <a:ext cx="9141397" cy="615553"/>
          </a:xfrm>
        </p:spPr>
        <p:txBody>
          <a:bodyPr/>
          <a:lstStyle/>
          <a:p>
            <a:r>
              <a:rPr lang="en-US" dirty="0"/>
              <a:t>Conclusion</a:t>
            </a:r>
          </a:p>
        </p:txBody>
      </p:sp>
      <p:sp>
        <p:nvSpPr>
          <p:cNvPr id="3" name="Text Placeholder 2">
            <a:extLst>
              <a:ext uri="{FF2B5EF4-FFF2-40B4-BE49-F238E27FC236}">
                <a16:creationId xmlns:a16="http://schemas.microsoft.com/office/drawing/2014/main" id="{17155E1D-F4AD-41A7-B948-E2D246CCFE8A}"/>
              </a:ext>
            </a:extLst>
          </p:cNvPr>
          <p:cNvSpPr>
            <a:spLocks noGrp="1"/>
          </p:cNvSpPr>
          <p:nvPr>
            <p:ph type="body" sz="quarter" idx="12"/>
          </p:nvPr>
        </p:nvSpPr>
        <p:spPr>
          <a:xfrm>
            <a:off x="2196305" y="2488545"/>
            <a:ext cx="7799387" cy="2814975"/>
          </a:xfrm>
        </p:spPr>
        <p:txBody>
          <a:bodyPr vert="horz" wrap="square" lIns="0" tIns="0" rIns="0" bIns="0" rtlCol="0" anchor="t">
            <a:noAutofit/>
          </a:bodyPr>
          <a:lstStyle/>
          <a:p>
            <a:pPr algn="just"/>
            <a:r>
              <a:rPr lang="en-US" b="1" i="0" dirty="0">
                <a:solidFill>
                  <a:srgbClr val="D1D5DB"/>
                </a:solidFill>
                <a:effectLst/>
                <a:latin typeface="Söhne"/>
              </a:rPr>
              <a:t>AI is revolutionizing the world of sports in various ways, from improving athlete performance and injury prevention to enhancing the fan experience. AI-powered systems can analyze vast amounts of data to provide valuable insights into an athlete's performance and help coaches make more informed decisions. Additionally, AI can help sports organizations optimize operations and increase revenue through fan engagement and targeted marketing. However, the use of AI in sports also raises ethical concerns, such as privacy and fairness. Despite these challenges, it is clear that AI will continue to play an increasingly significant role in sports, transforming how we play, watch and enjoy them.</a:t>
            </a:r>
            <a:endParaRPr lang="en-US" b="1" dirty="0"/>
          </a:p>
          <a:p>
            <a:endParaRPr lang="en-US" dirty="0"/>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E1E94E-8866-8A62-29E0-33E3EEF46DC5}"/>
              </a:ext>
            </a:extLst>
          </p:cNvPr>
          <p:cNvPicPr>
            <a:picLocks noChangeAspect="1"/>
          </p:cNvPicPr>
          <p:nvPr/>
        </p:nvPicPr>
        <p:blipFill>
          <a:blip r:embed="rId2"/>
          <a:stretch>
            <a:fillRect/>
          </a:stretch>
        </p:blipFill>
        <p:spPr>
          <a:xfrm>
            <a:off x="0" y="-83976"/>
            <a:ext cx="12192000" cy="6997959"/>
          </a:xfrm>
          <a:prstGeom prst="rect">
            <a:avLst/>
          </a:prstGeom>
        </p:spPr>
      </p:pic>
    </p:spTree>
    <p:extLst>
      <p:ext uri="{BB962C8B-B14F-4D97-AF65-F5344CB8AC3E}">
        <p14:creationId xmlns:p14="http://schemas.microsoft.com/office/powerpoint/2010/main" val="79979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02906" y="370728"/>
            <a:ext cx="6477000" cy="1803304"/>
          </a:xfrm>
        </p:spPr>
        <p:txBody>
          <a:bodyPr/>
          <a:lstStyle/>
          <a:p>
            <a:r>
              <a:rPr lang="en-US" dirty="0"/>
              <a:t>What is AI and how it is changing  the sports industry?</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02906" y="2483496"/>
            <a:ext cx="6340929" cy="4078419"/>
          </a:xfrm>
        </p:spPr>
        <p:txBody>
          <a:bodyPr/>
          <a:lstStyle/>
          <a:p>
            <a:pPr>
              <a:lnSpc>
                <a:spcPct val="150000"/>
              </a:lnSpc>
            </a:pPr>
            <a:r>
              <a:rPr lang="en-IN" sz="1600" b="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Artificial Intelligence (AI) is a rapidly growing field of computer science that focuses on developing machines and algorithms that can perform tasks that would typically require human intelligence to complete. </a:t>
            </a:r>
          </a:p>
          <a:p>
            <a:pPr>
              <a:lnSpc>
                <a:spcPct val="150000"/>
              </a:lnSpc>
            </a:pPr>
            <a:r>
              <a:rPr lang="en-US" sz="1600" dirty="0">
                <a:latin typeface="Times New Roman" panose="02020603050405020304" pitchFamily="18" charset="0"/>
                <a:cs typeface="Times New Roman" panose="02020603050405020304" pitchFamily="18" charset="0"/>
              </a:rPr>
              <a:t>AI </a:t>
            </a:r>
            <a:r>
              <a:rPr lang="en-US" sz="1600" b="0" dirty="0">
                <a:latin typeface="Times New Roman" panose="02020603050405020304" pitchFamily="18" charset="0"/>
                <a:cs typeface="Times New Roman" panose="02020603050405020304" pitchFamily="18" charset="0"/>
              </a:rPr>
              <a:t>is quickly changing the sports industry. It is being used to optimize performance, measure data, and drive customer engagement. AI is enabling athletes to reach new levels of performance through better decision making, improved data analysis, and personalized training programs. Furthermore, AI is helping sports organizations to develop better strategies, enhance fan engagement, improve sports analytics and detect fraud in sports</a:t>
            </a:r>
            <a:r>
              <a:rPr lang="en-US" sz="1600" b="0" dirty="0"/>
              <a:t>.</a:t>
            </a:r>
            <a:endParaRPr lang="en-IN" sz="1600" b="0" kern="0" dirty="0">
              <a:solidFill>
                <a:srgbClr val="000000"/>
              </a:solidFill>
              <a:effectLst/>
              <a:latin typeface="Times New Roman" panose="02020603050405020304" pitchFamily="18" charset="0"/>
              <a:ea typeface="Times New Roman" panose="02020603050405020304" pitchFamily="18" charset="0"/>
            </a:endParaRPr>
          </a:p>
          <a:p>
            <a:pPr>
              <a:lnSpc>
                <a:spcPct val="150000"/>
              </a:lnSpc>
            </a:pPr>
            <a:endParaRPr lang="en-US" sz="1600" dirty="0"/>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5F6B3-E8DE-3AB7-4664-3DA53F1DA403}"/>
              </a:ext>
            </a:extLst>
          </p:cNvPr>
          <p:cNvSpPr>
            <a:spLocks noGrp="1"/>
          </p:cNvSpPr>
          <p:nvPr>
            <p:ph type="title"/>
          </p:nvPr>
        </p:nvSpPr>
        <p:spPr>
          <a:xfrm>
            <a:off x="1404003" y="325555"/>
            <a:ext cx="9141397" cy="1231106"/>
          </a:xfrm>
        </p:spPr>
        <p:txBody>
          <a:bodyPr/>
          <a:lstStyle/>
          <a:p>
            <a:r>
              <a:rPr lang="en-IN" dirty="0">
                <a:solidFill>
                  <a:schemeClr val="accent2"/>
                </a:solidFill>
              </a:rPr>
              <a:t>How AI is being used in different Sports</a:t>
            </a:r>
          </a:p>
        </p:txBody>
      </p:sp>
      <p:sp>
        <p:nvSpPr>
          <p:cNvPr id="5" name="TextBox 4">
            <a:extLst>
              <a:ext uri="{FF2B5EF4-FFF2-40B4-BE49-F238E27FC236}">
                <a16:creationId xmlns:a16="http://schemas.microsoft.com/office/drawing/2014/main" id="{48D73C0D-972A-D343-814C-53A59A7C6854}"/>
              </a:ext>
            </a:extLst>
          </p:cNvPr>
          <p:cNvSpPr txBox="1"/>
          <p:nvPr/>
        </p:nvSpPr>
        <p:spPr>
          <a:xfrm>
            <a:off x="475860" y="2105561"/>
            <a:ext cx="4525347" cy="1323439"/>
          </a:xfrm>
          <a:prstGeom prst="rect">
            <a:avLst/>
          </a:prstGeom>
          <a:noFill/>
        </p:spPr>
        <p:txBody>
          <a:bodyPr wrap="square" rtlCol="0">
            <a:spAutoFit/>
          </a:bodyPr>
          <a:lstStyle/>
          <a:p>
            <a:pPr algn="just"/>
            <a:r>
              <a:rPr lang="en-US" sz="1600" b="0" i="0" dirty="0">
                <a:solidFill>
                  <a:schemeClr val="bg1"/>
                </a:solidFill>
                <a:effectLst/>
                <a:latin typeface="Times New Roman" panose="02020603050405020304" pitchFamily="18" charset="0"/>
                <a:cs typeface="Times New Roman" panose="02020603050405020304" pitchFamily="18" charset="0"/>
              </a:rPr>
              <a:t>Football (Soccer): AI is used to track player movements during a game and analyze their decision-making. It can also be used to analyze data on past matches, player performance, and team strategies to help coaches make better decisions.</a:t>
            </a:r>
          </a:p>
        </p:txBody>
      </p:sp>
      <p:pic>
        <p:nvPicPr>
          <p:cNvPr id="6" name="Picture 5">
            <a:extLst>
              <a:ext uri="{FF2B5EF4-FFF2-40B4-BE49-F238E27FC236}">
                <a16:creationId xmlns:a16="http://schemas.microsoft.com/office/drawing/2014/main" id="{91188CEF-C5D0-7752-44F3-386C8B9DE9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7290" y="3630075"/>
            <a:ext cx="3968750" cy="1874520"/>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1D916AD7-CC57-AFF0-2B04-7D56B52E41B5}"/>
              </a:ext>
            </a:extLst>
          </p:cNvPr>
          <p:cNvSpPr txBox="1"/>
          <p:nvPr/>
        </p:nvSpPr>
        <p:spPr>
          <a:xfrm>
            <a:off x="6484776" y="2105561"/>
            <a:ext cx="5113175" cy="1384995"/>
          </a:xfrm>
          <a:prstGeom prst="rect">
            <a:avLst/>
          </a:prstGeom>
          <a:noFill/>
        </p:spPr>
        <p:txBody>
          <a:bodyPr wrap="square" rtlCol="0">
            <a:spAutoFit/>
          </a:bodyPr>
          <a:lstStyle/>
          <a:p>
            <a:pPr algn="just"/>
            <a:r>
              <a:rPr lang="en-US" sz="1600" b="0" i="0" dirty="0">
                <a:solidFill>
                  <a:schemeClr val="bg1"/>
                </a:solidFill>
                <a:effectLst/>
                <a:latin typeface="Times New Roman" panose="02020603050405020304" pitchFamily="18" charset="0"/>
                <a:cs typeface="Times New Roman" panose="02020603050405020304" pitchFamily="18" charset="0"/>
              </a:rPr>
              <a:t>Basketball: AI is used to analyze player movements and shooting patterns to help coaches improve player performance. It can also be used to predict team strategies and game outcomes based on historical data.</a:t>
            </a:r>
          </a:p>
          <a:p>
            <a:endParaRPr lang="en-IN" dirty="0"/>
          </a:p>
        </p:txBody>
      </p:sp>
      <p:pic>
        <p:nvPicPr>
          <p:cNvPr id="10" name="Picture 9">
            <a:extLst>
              <a:ext uri="{FF2B5EF4-FFF2-40B4-BE49-F238E27FC236}">
                <a16:creationId xmlns:a16="http://schemas.microsoft.com/office/drawing/2014/main" id="{E74D4EE0-831F-395A-DCE1-94A290DFB70B}"/>
              </a:ext>
            </a:extLst>
          </p:cNvPr>
          <p:cNvPicPr>
            <a:picLocks noChangeAspect="1"/>
          </p:cNvPicPr>
          <p:nvPr/>
        </p:nvPicPr>
        <p:blipFill>
          <a:blip r:embed="rId3"/>
          <a:stretch>
            <a:fillRect/>
          </a:stretch>
        </p:blipFill>
        <p:spPr>
          <a:xfrm>
            <a:off x="6847238" y="3630075"/>
            <a:ext cx="3968750" cy="1874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678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0C275D-46BF-543C-4DFF-DC7FEE150881}"/>
              </a:ext>
            </a:extLst>
          </p:cNvPr>
          <p:cNvSpPr txBox="1"/>
          <p:nvPr/>
        </p:nvSpPr>
        <p:spPr>
          <a:xfrm>
            <a:off x="989045" y="1081997"/>
            <a:ext cx="4805265" cy="830997"/>
          </a:xfrm>
          <a:prstGeom prst="rect">
            <a:avLst/>
          </a:prstGeom>
          <a:noFill/>
        </p:spPr>
        <p:txBody>
          <a:bodyPr wrap="square" rtlCol="0">
            <a:spAutoFit/>
          </a:bodyPr>
          <a:lstStyle/>
          <a:p>
            <a:r>
              <a:rPr lang="en-US" sz="1600" b="0" i="0" dirty="0">
                <a:solidFill>
                  <a:schemeClr val="bg1"/>
                </a:solidFill>
                <a:effectLst/>
                <a:latin typeface="Times New Roman" panose="02020603050405020304" pitchFamily="18" charset="0"/>
                <a:cs typeface="Times New Roman" panose="02020603050405020304" pitchFamily="18" charset="0"/>
              </a:rPr>
              <a:t>Tennis: AI is used to track player movements and analyze their shot patterns. It can also be used to predict the outcomes of matches based on historical data.</a:t>
            </a:r>
            <a:endParaRPr lang="en-IN" sz="16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7BFAE5A-4D36-25F7-D60A-6A505F3D7FAB}"/>
              </a:ext>
            </a:extLst>
          </p:cNvPr>
          <p:cNvPicPr>
            <a:picLocks noChangeAspect="1"/>
          </p:cNvPicPr>
          <p:nvPr/>
        </p:nvPicPr>
        <p:blipFill>
          <a:blip r:embed="rId2"/>
          <a:stretch>
            <a:fillRect/>
          </a:stretch>
        </p:blipFill>
        <p:spPr>
          <a:xfrm>
            <a:off x="989045" y="2482426"/>
            <a:ext cx="4040155" cy="25567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AA60F82-B94E-0395-1CB4-963D731BA49C}"/>
              </a:ext>
            </a:extLst>
          </p:cNvPr>
          <p:cNvSpPr txBox="1"/>
          <p:nvPr/>
        </p:nvSpPr>
        <p:spPr>
          <a:xfrm>
            <a:off x="6774023" y="1081997"/>
            <a:ext cx="5103845" cy="1354217"/>
          </a:xfrm>
          <a:prstGeom prst="rect">
            <a:avLst/>
          </a:prstGeom>
          <a:noFill/>
        </p:spPr>
        <p:txBody>
          <a:bodyPr wrap="square" rtlCol="0">
            <a:spAutoFit/>
          </a:bodyPr>
          <a:lstStyle/>
          <a:p>
            <a:r>
              <a:rPr lang="en-US" sz="1600" b="0" i="0" dirty="0">
                <a:solidFill>
                  <a:schemeClr val="bg1"/>
                </a:solidFill>
                <a:effectLst/>
                <a:latin typeface="Söhne"/>
              </a:rPr>
              <a:t>Baseball: AI is used to track player movements and analyze their performance, including pitching velocity, pitch location, and batting trends. It can also be used to predict the outcomes of games based on historical data.</a:t>
            </a:r>
          </a:p>
          <a:p>
            <a:endParaRPr lang="en-IN" dirty="0"/>
          </a:p>
        </p:txBody>
      </p:sp>
      <p:pic>
        <p:nvPicPr>
          <p:cNvPr id="9" name="Picture 8">
            <a:extLst>
              <a:ext uri="{FF2B5EF4-FFF2-40B4-BE49-F238E27FC236}">
                <a16:creationId xmlns:a16="http://schemas.microsoft.com/office/drawing/2014/main" id="{A5931A86-55A3-7F41-26A6-E4ABE28E5C95}"/>
              </a:ext>
            </a:extLst>
          </p:cNvPr>
          <p:cNvPicPr>
            <a:picLocks noChangeAspect="1"/>
          </p:cNvPicPr>
          <p:nvPr/>
        </p:nvPicPr>
        <p:blipFill>
          <a:blip r:embed="rId3"/>
          <a:stretch>
            <a:fillRect/>
          </a:stretch>
        </p:blipFill>
        <p:spPr>
          <a:xfrm>
            <a:off x="6774023" y="2482425"/>
            <a:ext cx="4599993" cy="25567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4554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40C1B-3902-984C-9FC7-688F77FD44F8}"/>
              </a:ext>
            </a:extLst>
          </p:cNvPr>
          <p:cNvSpPr txBox="1"/>
          <p:nvPr/>
        </p:nvSpPr>
        <p:spPr>
          <a:xfrm>
            <a:off x="1878564" y="1030618"/>
            <a:ext cx="4217436" cy="1600438"/>
          </a:xfrm>
          <a:prstGeom prst="rect">
            <a:avLst/>
          </a:prstGeom>
          <a:noFill/>
        </p:spPr>
        <p:txBody>
          <a:bodyPr wrap="square" rtlCol="0">
            <a:spAutoFit/>
          </a:bodyPr>
          <a:lstStyle/>
          <a:p>
            <a:pPr algn="just"/>
            <a:r>
              <a:rPr lang="en-US" sz="1600" b="0" i="0" dirty="0">
                <a:solidFill>
                  <a:schemeClr val="bg1"/>
                </a:solidFill>
                <a:effectLst/>
                <a:latin typeface="Times New Roman" panose="02020603050405020304" pitchFamily="18" charset="0"/>
                <a:cs typeface="Times New Roman" panose="02020603050405020304" pitchFamily="18" charset="0"/>
              </a:rPr>
              <a:t>Golf: AI is used to analyze golfer's swings, providing information on swing speed, impact, and other factors that can impact performance. It can also be used to provide guidance on club selection and course management.</a:t>
            </a:r>
          </a:p>
          <a:p>
            <a:endParaRPr lang="en-IN" dirty="0"/>
          </a:p>
        </p:txBody>
      </p:sp>
      <p:pic>
        <p:nvPicPr>
          <p:cNvPr id="7" name="Picture 6">
            <a:extLst>
              <a:ext uri="{FF2B5EF4-FFF2-40B4-BE49-F238E27FC236}">
                <a16:creationId xmlns:a16="http://schemas.microsoft.com/office/drawing/2014/main" id="{D2BC745E-C173-CF48-E3C1-94A3C928F875}"/>
              </a:ext>
            </a:extLst>
          </p:cNvPr>
          <p:cNvPicPr>
            <a:picLocks noChangeAspect="1"/>
          </p:cNvPicPr>
          <p:nvPr/>
        </p:nvPicPr>
        <p:blipFill>
          <a:blip r:embed="rId2"/>
          <a:stretch>
            <a:fillRect/>
          </a:stretch>
        </p:blipFill>
        <p:spPr>
          <a:xfrm>
            <a:off x="6270172" y="543579"/>
            <a:ext cx="4356098" cy="2160038"/>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AD4B399D-6A98-13A6-D0AA-EADB1809A710}"/>
              </a:ext>
            </a:extLst>
          </p:cNvPr>
          <p:cNvSpPr txBox="1"/>
          <p:nvPr/>
        </p:nvSpPr>
        <p:spPr>
          <a:xfrm>
            <a:off x="5691673" y="3993503"/>
            <a:ext cx="4627984" cy="1107996"/>
          </a:xfrm>
          <a:prstGeom prst="rect">
            <a:avLst/>
          </a:prstGeom>
          <a:noFill/>
        </p:spPr>
        <p:txBody>
          <a:bodyPr wrap="square" rtlCol="0">
            <a:spAutoFit/>
          </a:bodyPr>
          <a:lstStyle/>
          <a:p>
            <a:r>
              <a:rPr lang="en-US" sz="1600" b="0" i="0" dirty="0">
                <a:solidFill>
                  <a:schemeClr val="bg1"/>
                </a:solidFill>
                <a:effectLst/>
                <a:latin typeface="Times New Roman" panose="02020603050405020304" pitchFamily="18" charset="0"/>
                <a:cs typeface="Times New Roman" panose="02020603050405020304" pitchFamily="18" charset="0"/>
              </a:rPr>
              <a:t>Running: AI is used to track runners' biometric data, such as heart rate, breathing rate, and stride length, to help them optimize their training and performance.</a:t>
            </a:r>
          </a:p>
          <a:p>
            <a:endParaRPr lang="en-IN" dirty="0"/>
          </a:p>
        </p:txBody>
      </p:sp>
      <p:pic>
        <p:nvPicPr>
          <p:cNvPr id="10" name="Picture 9">
            <a:extLst>
              <a:ext uri="{FF2B5EF4-FFF2-40B4-BE49-F238E27FC236}">
                <a16:creationId xmlns:a16="http://schemas.microsoft.com/office/drawing/2014/main" id="{638EF156-D729-C3F4-BD7D-06C41738F8E6}"/>
              </a:ext>
            </a:extLst>
          </p:cNvPr>
          <p:cNvPicPr>
            <a:picLocks noChangeAspect="1"/>
          </p:cNvPicPr>
          <p:nvPr/>
        </p:nvPicPr>
        <p:blipFill>
          <a:blip r:embed="rId3"/>
          <a:stretch>
            <a:fillRect/>
          </a:stretch>
        </p:blipFill>
        <p:spPr>
          <a:xfrm>
            <a:off x="998376" y="3275999"/>
            <a:ext cx="4356099" cy="22383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08721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D9D8-9DC6-3628-C3B7-69D9C0141B0E}"/>
              </a:ext>
            </a:extLst>
          </p:cNvPr>
          <p:cNvSpPr>
            <a:spLocks noGrp="1"/>
          </p:cNvSpPr>
          <p:nvPr>
            <p:ph type="title"/>
          </p:nvPr>
        </p:nvSpPr>
        <p:spPr>
          <a:xfrm>
            <a:off x="762000" y="715963"/>
            <a:ext cx="10840720" cy="655637"/>
          </a:xfrm>
        </p:spPr>
        <p:txBody>
          <a:bodyPr>
            <a:normAutofit/>
          </a:bodyPr>
          <a:lstStyle/>
          <a:p>
            <a:r>
              <a:rPr lang="en-US" sz="3600" dirty="0"/>
              <a:t>AI Technology Framework for the Sports Industry</a:t>
            </a:r>
            <a:endParaRPr lang="en-IN" sz="3600" dirty="0"/>
          </a:p>
        </p:txBody>
      </p:sp>
      <p:sp>
        <p:nvSpPr>
          <p:cNvPr id="6" name="TextBox 5">
            <a:extLst>
              <a:ext uri="{FF2B5EF4-FFF2-40B4-BE49-F238E27FC236}">
                <a16:creationId xmlns:a16="http://schemas.microsoft.com/office/drawing/2014/main" id="{76BC3F7E-2C1D-CB2B-96E9-B7E045F203E7}"/>
              </a:ext>
            </a:extLst>
          </p:cNvPr>
          <p:cNvSpPr txBox="1"/>
          <p:nvPr/>
        </p:nvSpPr>
        <p:spPr>
          <a:xfrm>
            <a:off x="762000" y="1544320"/>
            <a:ext cx="9042400" cy="646331"/>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The following diagram depicts where AI technology can be used within the sporting landscape:</a:t>
            </a:r>
          </a:p>
          <a:p>
            <a:endParaRPr lang="en-IN" dirty="0"/>
          </a:p>
        </p:txBody>
      </p:sp>
      <p:pic>
        <p:nvPicPr>
          <p:cNvPr id="7" name="Picture 6">
            <a:extLst>
              <a:ext uri="{FF2B5EF4-FFF2-40B4-BE49-F238E27FC236}">
                <a16:creationId xmlns:a16="http://schemas.microsoft.com/office/drawing/2014/main" id="{052AE898-34E3-7658-777C-6E1368D5AAF3}"/>
              </a:ext>
            </a:extLst>
          </p:cNvPr>
          <p:cNvPicPr/>
          <p:nvPr/>
        </p:nvPicPr>
        <p:blipFill>
          <a:blip r:embed="rId2"/>
          <a:stretch>
            <a:fillRect/>
          </a:stretch>
        </p:blipFill>
        <p:spPr>
          <a:xfrm>
            <a:off x="3230245" y="2300605"/>
            <a:ext cx="5731510" cy="3013075"/>
          </a:xfrm>
          <a:prstGeom prst="rect">
            <a:avLst/>
          </a:prstGeom>
        </p:spPr>
      </p:pic>
    </p:spTree>
    <p:extLst>
      <p:ext uri="{BB962C8B-B14F-4D97-AF65-F5344CB8AC3E}">
        <p14:creationId xmlns:p14="http://schemas.microsoft.com/office/powerpoint/2010/main" val="3727746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230155" y="277425"/>
            <a:ext cx="10591800" cy="646332"/>
          </a:xfrm>
        </p:spPr>
        <p:txBody>
          <a:bodyPr/>
          <a:lstStyle/>
          <a:p>
            <a:pPr>
              <a:lnSpc>
                <a:spcPct val="100000"/>
              </a:lnSpc>
            </a:pPr>
            <a:r>
              <a:rPr lang="en-US" dirty="0"/>
              <a:t>Various ways AI can be used in Sports</a:t>
            </a:r>
            <a:br>
              <a:rPr lang="en-US" dirty="0"/>
            </a:br>
            <a:br>
              <a:rPr lang="en-US" dirty="0"/>
            </a:br>
            <a:r>
              <a:rPr lang="en-US" sz="2000" b="0" i="0" dirty="0">
                <a:solidFill>
                  <a:schemeClr val="bg1"/>
                </a:solidFill>
                <a:effectLst/>
                <a:latin typeface="Times New Roman" panose="02020603050405020304" pitchFamily="18" charset="0"/>
                <a:cs typeface="Times New Roman" panose="02020603050405020304" pitchFamily="18" charset="0"/>
              </a:rPr>
              <a:t>Performance Analysis: </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AI can be used to analyze athlete </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performance by collecting data through wearable sensors</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and other devices. Machine learning algorithms can then </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be applied to this data to gain insights on an athlete’s</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strengths and weaknesses, which can be used to</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optimize their training and performance.</a:t>
            </a:r>
            <a:br>
              <a:rPr lang="en-US" sz="1800" b="0" i="0" dirty="0">
                <a:solidFill>
                  <a:schemeClr val="bg1"/>
                </a:solidFill>
                <a:effectLst/>
                <a:latin typeface="Söhne"/>
              </a:rPr>
            </a:br>
            <a:br>
              <a:rPr lang="en-US" sz="1800" b="0" i="0" dirty="0">
                <a:solidFill>
                  <a:schemeClr val="bg1"/>
                </a:solidFill>
                <a:effectLst/>
                <a:latin typeface="Söhne"/>
              </a:rPr>
            </a:br>
            <a:r>
              <a:rPr lang="en-US" sz="2000" b="0" i="0" dirty="0">
                <a:solidFill>
                  <a:schemeClr val="bg1"/>
                </a:solidFill>
                <a:effectLst/>
                <a:latin typeface="Times New Roman" panose="02020603050405020304" pitchFamily="18" charset="0"/>
                <a:cs typeface="Times New Roman" panose="02020603050405020304" pitchFamily="18" charset="0"/>
              </a:rPr>
              <a:t>Fan Engagement:</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AI can be used to enhance the fan experience</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by providing real time statistics and analysis</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during games. Fans can use this information to</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better understand the </a:t>
            </a:r>
            <a:r>
              <a:rPr lang="en-US" sz="1600" b="0" i="0" dirty="0" err="1">
                <a:solidFill>
                  <a:schemeClr val="bg1"/>
                </a:solidFill>
                <a:effectLst/>
                <a:latin typeface="Times New Roman" panose="02020603050405020304" pitchFamily="18" charset="0"/>
                <a:cs typeface="Times New Roman" panose="02020603050405020304" pitchFamily="18" charset="0"/>
              </a:rPr>
              <a:t>gane</a:t>
            </a:r>
            <a:r>
              <a:rPr lang="en-US" sz="1600" b="0" i="0" dirty="0">
                <a:solidFill>
                  <a:schemeClr val="bg1"/>
                </a:solidFill>
                <a:effectLst/>
                <a:latin typeface="Times New Roman" panose="02020603050405020304" pitchFamily="18" charset="0"/>
                <a:cs typeface="Times New Roman" panose="02020603050405020304" pitchFamily="18" charset="0"/>
              </a:rPr>
              <a:t> and track their </a:t>
            </a:r>
            <a:r>
              <a:rPr lang="en-US" sz="1600" b="0" i="0" dirty="0" err="1">
                <a:solidFill>
                  <a:schemeClr val="bg1"/>
                </a:solidFill>
                <a:effectLst/>
                <a:latin typeface="Times New Roman" panose="02020603050405020304" pitchFamily="18" charset="0"/>
                <a:cs typeface="Times New Roman" panose="02020603050405020304" pitchFamily="18" charset="0"/>
              </a:rPr>
              <a:t>favourite</a:t>
            </a:r>
            <a:br>
              <a:rPr lang="en-US" sz="1600" b="0" i="0" dirty="0">
                <a:solidFill>
                  <a:schemeClr val="bg1"/>
                </a:solidFill>
                <a:effectLst/>
                <a:latin typeface="Times New Roman" panose="02020603050405020304" pitchFamily="18" charset="0"/>
                <a:cs typeface="Times New Roman" panose="02020603050405020304" pitchFamily="18" charset="0"/>
              </a:rPr>
            </a:br>
            <a:r>
              <a:rPr lang="en-US" sz="1600" b="0" i="0" dirty="0">
                <a:solidFill>
                  <a:schemeClr val="bg1"/>
                </a:solidFill>
                <a:effectLst/>
                <a:latin typeface="Times New Roman" panose="02020603050405020304" pitchFamily="18" charset="0"/>
                <a:cs typeface="Times New Roman" panose="02020603050405020304" pitchFamily="18" charset="0"/>
              </a:rPr>
              <a:t>players.</a:t>
            </a:r>
            <a:br>
              <a:rPr lang="en-US" sz="1600" b="0" i="0" dirty="0">
                <a:solidFill>
                  <a:schemeClr val="bg1"/>
                </a:solidFill>
                <a:effectLst/>
                <a:latin typeface="Times New Roman" panose="02020603050405020304" pitchFamily="18" charset="0"/>
                <a:cs typeface="Times New Roman" panose="02020603050405020304" pitchFamily="18" charset="0"/>
              </a:rPr>
            </a:br>
            <a:br>
              <a:rPr lang="en-US" sz="1600" b="0" i="0" dirty="0">
                <a:solidFill>
                  <a:schemeClr val="bg1"/>
                </a:solidFill>
                <a:effectLst/>
                <a:latin typeface="Times New Roman" panose="02020603050405020304" pitchFamily="18" charset="0"/>
                <a:cs typeface="Times New Roman" panose="02020603050405020304" pitchFamily="18" charset="0"/>
              </a:rPr>
            </a:b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6D2AAF-E45C-DBF2-5E39-9179F92446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590559"/>
            <a:ext cx="3063240" cy="166116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1B0DB8C-89C7-B682-6553-C058B52193C1}"/>
              </a:ext>
            </a:extLst>
          </p:cNvPr>
          <p:cNvPicPr>
            <a:picLocks noChangeAspect="1"/>
          </p:cNvPicPr>
          <p:nvPr/>
        </p:nvPicPr>
        <p:blipFill>
          <a:blip r:embed="rId4"/>
          <a:stretch>
            <a:fillRect/>
          </a:stretch>
        </p:blipFill>
        <p:spPr>
          <a:xfrm>
            <a:off x="6096000" y="3606282"/>
            <a:ext cx="3139712" cy="19069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6689D44-555A-B5BB-B4E3-F78CE1EF0D89}"/>
              </a:ext>
            </a:extLst>
          </p:cNvPr>
          <p:cNvSpPr txBox="1"/>
          <p:nvPr/>
        </p:nvSpPr>
        <p:spPr>
          <a:xfrm>
            <a:off x="597160" y="382555"/>
            <a:ext cx="5365102" cy="1661993"/>
          </a:xfrm>
          <a:prstGeom prst="rect">
            <a:avLst/>
          </a:prstGeom>
          <a:noFill/>
        </p:spPr>
        <p:txBody>
          <a:bodyPr wrap="square" rtlCol="0">
            <a:spAutoFit/>
          </a:bodyPr>
          <a:lstStyle/>
          <a:p>
            <a:r>
              <a:rPr lang="en-US" sz="2000" b="0" i="0" dirty="0">
                <a:solidFill>
                  <a:schemeClr val="bg1"/>
                </a:solidFill>
                <a:effectLst/>
                <a:latin typeface="Söhne"/>
              </a:rPr>
              <a:t>Athlete tracking: </a:t>
            </a:r>
          </a:p>
          <a:p>
            <a:r>
              <a:rPr lang="en-US" sz="1600" b="0" i="0" dirty="0">
                <a:solidFill>
                  <a:schemeClr val="bg1"/>
                </a:solidFill>
                <a:effectLst/>
                <a:latin typeface="Times New Roman" panose="02020603050405020304" pitchFamily="18" charset="0"/>
                <a:cs typeface="Times New Roman" panose="02020603050405020304" pitchFamily="18" charset="0"/>
              </a:rPr>
              <a:t>AI can be used to track an athlete's movement, speed, and other metrics during training or competition. This can help coaches and trainers monitor an athlete's progress and adjust their training program accordingly.</a:t>
            </a:r>
          </a:p>
          <a:p>
            <a:endParaRPr lang="en-IN" dirty="0"/>
          </a:p>
        </p:txBody>
      </p:sp>
      <p:sp>
        <p:nvSpPr>
          <p:cNvPr id="6" name="TextBox 5">
            <a:extLst>
              <a:ext uri="{FF2B5EF4-FFF2-40B4-BE49-F238E27FC236}">
                <a16:creationId xmlns:a16="http://schemas.microsoft.com/office/drawing/2014/main" id="{B5319867-7A98-D6E4-BE36-B60E122B305F}"/>
              </a:ext>
            </a:extLst>
          </p:cNvPr>
          <p:cNvSpPr txBox="1"/>
          <p:nvPr/>
        </p:nvSpPr>
        <p:spPr>
          <a:xfrm>
            <a:off x="6254622" y="2360662"/>
            <a:ext cx="5234472" cy="1384995"/>
          </a:xfrm>
          <a:prstGeom prst="rect">
            <a:avLst/>
          </a:prstGeom>
          <a:noFill/>
        </p:spPr>
        <p:txBody>
          <a:bodyPr wrap="square" rtlCol="0">
            <a:spAutoFit/>
          </a:bodyPr>
          <a:lstStyle/>
          <a:p>
            <a:pPr algn="l"/>
            <a:r>
              <a:rPr lang="en-US" sz="2000" dirty="0">
                <a:solidFill>
                  <a:schemeClr val="bg1"/>
                </a:solidFill>
                <a:latin typeface="Times New Roman" panose="02020603050405020304" pitchFamily="18" charset="0"/>
                <a:cs typeface="Times New Roman" panose="02020603050405020304" pitchFamily="18" charset="0"/>
              </a:rPr>
              <a:t>Personalized Diet Plan</a:t>
            </a:r>
            <a:r>
              <a:rPr lang="en-US" sz="2000" b="0" i="0" dirty="0">
                <a:solidFill>
                  <a:schemeClr val="bg1"/>
                </a:solidFill>
                <a:effectLst/>
                <a:latin typeface="Times New Roman" panose="02020603050405020304" pitchFamily="18" charset="0"/>
                <a:cs typeface="Times New Roman" panose="02020603050405020304" pitchFamily="18" charset="0"/>
              </a:rPr>
              <a:t>: </a:t>
            </a:r>
          </a:p>
          <a:p>
            <a:pPr algn="l"/>
            <a:r>
              <a:rPr lang="en-US" sz="1600" b="0" i="0" dirty="0">
                <a:solidFill>
                  <a:srgbClr val="D1D5DB"/>
                </a:solidFill>
                <a:effectLst/>
                <a:latin typeface="Söhne"/>
              </a:rPr>
              <a:t>, </a:t>
            </a:r>
            <a:r>
              <a:rPr lang="en-US" sz="1600" b="0" i="0" dirty="0">
                <a:solidFill>
                  <a:schemeClr val="bg1"/>
                </a:solidFill>
                <a:effectLst/>
                <a:latin typeface="Söhne"/>
              </a:rPr>
              <a:t>AI can also be used to create personalized diet plans. By analyzing data such as a player's age, weight, height, and activity level, AI can create a meal plan that is tailored to their nutritional needs .</a:t>
            </a:r>
            <a:endParaRPr lang="en-US" sz="1600" b="0" i="0" dirty="0">
              <a:solidFill>
                <a:schemeClr val="bg1"/>
              </a:solidFill>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757B637-F6C8-1B7B-E9DF-3F215FB5FB23}"/>
              </a:ext>
            </a:extLst>
          </p:cNvPr>
          <p:cNvSpPr txBox="1"/>
          <p:nvPr/>
        </p:nvSpPr>
        <p:spPr>
          <a:xfrm>
            <a:off x="727788" y="4275404"/>
            <a:ext cx="4683967" cy="1231106"/>
          </a:xfrm>
          <a:prstGeom prst="rect">
            <a:avLst/>
          </a:prstGeom>
          <a:noFill/>
        </p:spPr>
        <p:txBody>
          <a:bodyPr wrap="square" rtlCol="0">
            <a:spAutoFit/>
          </a:bodyPr>
          <a:lstStyle/>
          <a:p>
            <a:r>
              <a:rPr lang="en-IN" sz="2000" kern="0" spc="10" dirty="0">
                <a:solidFill>
                  <a:srgbClr val="000000"/>
                </a:solidFill>
                <a:effectLst/>
                <a:latin typeface="Times New Roman" panose="02020603050405020304" pitchFamily="18" charset="0"/>
                <a:ea typeface="Times New Roman" panose="02020603050405020304" pitchFamily="18" charset="0"/>
              </a:rPr>
              <a:t>Virtual Assistant Referee (VAR): </a:t>
            </a:r>
          </a:p>
          <a:p>
            <a:r>
              <a:rPr lang="en-IN" sz="1800" kern="0" spc="10" dirty="0">
                <a:solidFill>
                  <a:srgbClr val="000000"/>
                </a:solidFill>
                <a:effectLst/>
                <a:latin typeface="Times New Roman" panose="02020603050405020304" pitchFamily="18" charset="0"/>
                <a:ea typeface="Times New Roman" panose="02020603050405020304" pitchFamily="18" charset="0"/>
              </a:rPr>
              <a:t>It is a technology used in sports, particularly in football (soccer), to assist the on-field referees in making important decisions. </a:t>
            </a:r>
            <a:endParaRPr lang="en-IN" kern="0" spc="10" dirty="0">
              <a:solidFill>
                <a:srgbClr val="000000"/>
              </a:solidFill>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B07F0D96-1920-F838-0AB1-D90101BBCD95}"/>
              </a:ext>
            </a:extLst>
          </p:cNvPr>
          <p:cNvPicPr>
            <a:picLocks noChangeAspect="1"/>
          </p:cNvPicPr>
          <p:nvPr/>
        </p:nvPicPr>
        <p:blipFill>
          <a:blip r:embed="rId2"/>
          <a:stretch>
            <a:fillRect/>
          </a:stretch>
        </p:blipFill>
        <p:spPr>
          <a:xfrm>
            <a:off x="7461381" y="297710"/>
            <a:ext cx="2820954" cy="1572364"/>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CF4E29B-D10C-2C51-E6B8-194A16DD1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478" y="4169044"/>
            <a:ext cx="2988857" cy="1605063"/>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58F3FD43-7DAB-21DF-CFF8-0A216DEFB8DC}"/>
              </a:ext>
            </a:extLst>
          </p:cNvPr>
          <p:cNvPicPr>
            <a:picLocks noChangeAspect="1"/>
          </p:cNvPicPr>
          <p:nvPr/>
        </p:nvPicPr>
        <p:blipFill>
          <a:blip r:embed="rId4"/>
          <a:stretch>
            <a:fillRect/>
          </a:stretch>
        </p:blipFill>
        <p:spPr>
          <a:xfrm>
            <a:off x="1399591" y="2222162"/>
            <a:ext cx="3041780" cy="1661993"/>
          </a:xfrm>
          <a:prstGeom prst="rect">
            <a:avLst/>
          </a:prstGeom>
          <a:ln>
            <a:noFill/>
          </a:ln>
          <a:effectLst>
            <a:softEdge rad="112500"/>
          </a:effectLst>
        </p:spPr>
      </p:pic>
    </p:spTree>
    <p:extLst>
      <p:ext uri="{BB962C8B-B14F-4D97-AF65-F5344CB8AC3E}">
        <p14:creationId xmlns:p14="http://schemas.microsoft.com/office/powerpoint/2010/main" val="32254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600376"/>
            <a:ext cx="8549149" cy="1189038"/>
          </a:xfrm>
        </p:spPr>
        <p:txBody>
          <a:bodyPr/>
          <a:lstStyle/>
          <a:p>
            <a:r>
              <a:rPr lang="en-US" dirty="0"/>
              <a:t>Human Pose Estimation in Sports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1920625"/>
            <a:ext cx="6199239" cy="1562101"/>
          </a:xfrm>
        </p:spPr>
        <p:txBody>
          <a:bodyPr vert="horz" lIns="91440" tIns="45720" rIns="91440" bIns="45720" rtlCol="0" anchor="t">
            <a:normAutofit/>
          </a:bodyPr>
          <a:lstStyle/>
          <a:p>
            <a:pPr algn="just"/>
            <a:r>
              <a:rPr lang="en-US" sz="1600" b="0" dirty="0">
                <a:latin typeface="Times New Roman" panose="02020603050405020304" pitchFamily="18" charset="0"/>
                <a:cs typeface="Times New Roman" panose="02020603050405020304" pitchFamily="18" charset="0"/>
              </a:rPr>
              <a:t>Human Pose Estimation is a cutting-edge technology that uses computer vision and deep learning algorithms to detect and track human body movements. It </a:t>
            </a:r>
            <a:r>
              <a:rPr lang="en-IN" sz="1600" b="0" kern="0" spc="10" dirty="0">
                <a:effectLst/>
                <a:latin typeface="Times New Roman" panose="02020603050405020304" pitchFamily="18" charset="0"/>
                <a:ea typeface="Times New Roman" panose="02020603050405020304" pitchFamily="18" charset="0"/>
                <a:cs typeface="Times New Roman" panose="02020603050405020304" pitchFamily="18" charset="0"/>
              </a:rPr>
              <a:t>involves detecting and tracking the movements of human body joints and estimating their positions in real-time.</a:t>
            </a:r>
            <a:endParaRPr lang="en-IN" altLang="en-US" sz="1600" b="0" kern="0" spc="10" dirty="0">
              <a:latin typeface="Times New Roman" panose="02020603050405020304" pitchFamily="18" charset="0"/>
              <a:cs typeface="Times New Roman" panose="02020603050405020304" pitchFamily="18" charset="0"/>
            </a:endParaRPr>
          </a:p>
          <a:p>
            <a:endParaRPr lang="en-US" altLang="en-US" sz="1600" b="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A1AB22C-663F-66B8-6C2A-C6944C0366C8}"/>
              </a:ext>
            </a:extLst>
          </p:cNvPr>
          <p:cNvSpPr txBox="1"/>
          <p:nvPr/>
        </p:nvSpPr>
        <p:spPr>
          <a:xfrm>
            <a:off x="761999" y="3745149"/>
            <a:ext cx="6241916" cy="1600438"/>
          </a:xfrm>
          <a:prstGeom prst="rect">
            <a:avLst/>
          </a:prstGeom>
          <a:noFill/>
        </p:spPr>
        <p:txBody>
          <a:bodyPr wrap="square" rtlCol="0">
            <a:spAutoFit/>
          </a:bodyPr>
          <a:lstStyle/>
          <a:p>
            <a:pPr algn="just"/>
            <a:r>
              <a:rPr lang="en-IN" sz="1600" b="0" dirty="0">
                <a:solidFill>
                  <a:srgbClr val="000000"/>
                </a:solidFill>
                <a:effectLst/>
                <a:latin typeface="Times New Roman" panose="02020603050405020304" pitchFamily="18" charset="0"/>
                <a:ea typeface="Times New Roman" panose="02020603050405020304" pitchFamily="18" charset="0"/>
              </a:rPr>
              <a:t>It includes 33 pose landmarks. All these landmarks have a specific number </a:t>
            </a:r>
            <a:r>
              <a:rPr lang="en-IN" sz="1600" b="0" dirty="0" err="1">
                <a:solidFill>
                  <a:srgbClr val="000000"/>
                </a:solidFill>
                <a:effectLst/>
                <a:latin typeface="Times New Roman" panose="02020603050405020304" pitchFamily="18" charset="0"/>
                <a:ea typeface="Times New Roman" panose="02020603050405020304" pitchFamily="18" charset="0"/>
              </a:rPr>
              <a:t>associaciated</a:t>
            </a:r>
            <a:r>
              <a:rPr lang="en-IN" sz="1600" b="0" dirty="0">
                <a:solidFill>
                  <a:srgbClr val="000000"/>
                </a:solidFill>
                <a:effectLst/>
                <a:latin typeface="Times New Roman" panose="02020603050405020304" pitchFamily="18" charset="0"/>
                <a:ea typeface="Times New Roman" panose="02020603050405020304" pitchFamily="18" charset="0"/>
              </a:rPr>
              <a:t> with them and with the help of these we can track the particular body part which provides a lot of benefits to the trainer and the athlete in order to perform a particular action in sports in correct manner</a:t>
            </a:r>
            <a:r>
              <a:rPr lang="en-IN" sz="1600" dirty="0">
                <a:solidFill>
                  <a:srgbClr val="000000"/>
                </a:solidFill>
                <a:effectLst/>
                <a:latin typeface="Times New Roman" panose="02020603050405020304" pitchFamily="18" charset="0"/>
                <a:ea typeface="Times New Roman" panose="02020603050405020304" pitchFamily="18" charset="0"/>
              </a:rPr>
              <a:t>.</a:t>
            </a:r>
          </a:p>
          <a:p>
            <a:endParaRPr lang="en-IN" dirty="0"/>
          </a:p>
        </p:txBody>
      </p:sp>
      <p:pic>
        <p:nvPicPr>
          <p:cNvPr id="4" name="Picture 3">
            <a:extLst>
              <a:ext uri="{FF2B5EF4-FFF2-40B4-BE49-F238E27FC236}">
                <a16:creationId xmlns:a16="http://schemas.microsoft.com/office/drawing/2014/main" id="{13B8E2BC-91D9-D1F6-C2A0-2051BE684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095" y="1619866"/>
            <a:ext cx="4363720" cy="372572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5C1F8C-D27A-4CE7-9DF4-4AFDB2880FA9}">
  <ds:schemaRefs>
    <ds:schemaRef ds:uri="http://schemas.microsoft.com/sharepoint/v3/contenttype/forms"/>
  </ds:schemaRefs>
</ds:datastoreItem>
</file>

<file path=customXml/itemProps3.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Jewish American Heritage Month presentation</Template>
  <TotalTime>304</TotalTime>
  <Words>1413</Words>
  <Application>Microsoft Office PowerPoint</Application>
  <PresentationFormat>Widescreen</PresentationFormat>
  <Paragraphs>41</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Segoe UI</vt:lpstr>
      <vt:lpstr>Söhne</vt:lpstr>
      <vt:lpstr>Times New Roman</vt:lpstr>
      <vt:lpstr>Office Theme</vt:lpstr>
      <vt:lpstr>AI in Sports</vt:lpstr>
      <vt:lpstr>What is AI and how it is changing  the sports industry?</vt:lpstr>
      <vt:lpstr>How AI is being used in different Sports</vt:lpstr>
      <vt:lpstr>PowerPoint Presentation</vt:lpstr>
      <vt:lpstr>PowerPoint Presentation</vt:lpstr>
      <vt:lpstr>AI Technology Framework for the Sports Industry</vt:lpstr>
      <vt:lpstr>Various ways AI can be used in Sports  Performance Analysis:  AI can be used to analyze athlete  performance by collecting data through wearable sensors and other devices. Machine learning algorithms can then  be applied to this data to gain insights on an athlete’s strengths and weaknesses, which can be used to optimize their training and performance.  Fan Engagement: AI can be used to enhance the fan experience by providing real time statistics and analysis during games. Fans can use this information to better understand the gane and track their favourite players.  </vt:lpstr>
      <vt:lpstr>PowerPoint Presentation</vt:lpstr>
      <vt:lpstr>Human Pose Estimation in Sports</vt:lpstr>
      <vt:lpstr>How does it work</vt:lpstr>
      <vt:lpstr>Application of Human Pose Estimation in Sports</vt:lpstr>
      <vt:lpstr>PowerPoint Presentation</vt:lpstr>
      <vt:lpstr>Challenges involved in AI in Sports  </vt:lpstr>
      <vt:lpstr>PowerPoint Presentation</vt:lpstr>
      <vt:lpstr>Future of AI in Sports</vt:lpstr>
      <vt:lpstr>Conclusion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Sports</dc:title>
  <dc:subject/>
  <dc:creator>Dell Laptop</dc:creator>
  <cp:keywords/>
  <dc:description/>
  <cp:lastModifiedBy>Dell Laptop</cp:lastModifiedBy>
  <cp:revision>4</cp:revision>
  <dcterms:created xsi:type="dcterms:W3CDTF">2023-04-06T18:29:29Z</dcterms:created>
  <dcterms:modified xsi:type="dcterms:W3CDTF">2023-04-08T20:51:35Z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